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/Relationships>

</file>

<file path=ppt/media/image1.gif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tif>
</file>

<file path=ppt/media/image20.png>
</file>

<file path=ppt/media/image21.png>
</file>

<file path=ppt/media/image22.png>
</file>

<file path=ppt/media/image23.png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/Relationships>
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</Relationships>
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</Relationships>
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</Relationships>
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</Relationships>
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</Relationships>
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</Relationships>
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</Relationships>
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</Relationships>

</file>

<file path=ppt/notesSlides/_rels/notesSlide23.xml.rels><?xml version="1.0" encoding="UTF-8"?>
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</Relationships>

</file>

<file path=ppt/notesSlides/_rels/notesSlide24.xml.rels><?xml version="1.0" encoding="UTF-8"?>
<Relationships xmlns="http://schemas.openxmlformats.org/package/2006/relationships"><Relationship Id="rId1" Type="http://schemas.openxmlformats.org/officeDocument/2006/relationships/slide" Target="../slides/slide29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7" name="Shape 12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</a:t>
            </a:r>
          </a:p>
          <a:p>
            <a:pPr/>
            <a:r>
              <a:t>Born and Raised</a:t>
            </a:r>
          </a:p>
          <a:p>
            <a:pPr/>
            <a:r>
              <a:t>Graphic design</a:t>
            </a:r>
          </a:p>
          <a:p>
            <a:pPr/>
            <a:r>
              <a:t>Seattle</a:t>
            </a:r>
          </a:p>
          <a:p>
            <a:pPr/>
            <a:r>
              <a:t>Web Design - self taught</a:t>
            </a:r>
          </a:p>
          <a:p>
            <a:pPr/>
            <a:r>
              <a:t>CoSchedule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8" name="Shape 18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Simple example</a:t>
            </a:r>
          </a:p>
          <a:p>
            <a:pPr/>
            <a:r>
              <a:t>have to repeat class names to be more specific</a:t>
            </a:r>
          </a:p>
          <a:p>
            <a:pPr/>
            <a:r>
              <a:t>doesn’t look that complicated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2" name="Shape 19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Real word example of coschedule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1" name="Shape 20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summery,</a:t>
            </a:r>
          </a:p>
          <a:p>
            <a:pPr/>
            <a:r>
              <a:t>no nesting</a:t>
            </a:r>
          </a:p>
          <a:p>
            <a:pPr/>
            <a:r>
              <a:t>hard to read</a:t>
            </a:r>
          </a:p>
          <a:p>
            <a:pPr/>
            <a:r>
              <a:t>lots of duplication</a:t>
            </a:r>
          </a:p>
          <a:p>
            <a:pPr/>
            <a:r>
              <a:t>pretty dumb as far as programming languages go</a:t>
            </a:r>
          </a:p>
          <a:p>
            <a:pPr/>
            <a:r>
              <a:t>slow to write the same words over and over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8" name="Shape 20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good news, theres a better way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5" name="Shape 21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SCSS or Sassy SCSS is a CSS compiler.</a:t>
            </a:r>
          </a:p>
          <a:p>
            <a:pPr/>
            <a:r>
              <a:t>you can write it one way</a:t>
            </a:r>
          </a:p>
          <a:p>
            <a:pPr/>
            <a:r>
              <a:t>compiler runs when your site builds</a:t>
            </a:r>
          </a:p>
          <a:p>
            <a:pPr/>
            <a:r>
              <a:t>browser gets fed regular CSS that it can read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1" name="Shape 22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Same example but with SCSS</a:t>
            </a:r>
          </a:p>
          <a:p>
            <a:pPr/>
            <a:r>
              <a:t>saves a couple lines, a little duplication, easier to read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6" name="Shape 22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real world example</a:t>
            </a:r>
          </a:p>
          <a:p>
            <a:pPr/>
            <a:r>
              <a:t>no duplication</a:t>
            </a:r>
          </a:p>
          <a:p>
            <a:pPr/>
            <a:r>
              <a:t>more organized hierarchy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6" name="Shape 23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sassy css</a:t>
            </a:r>
          </a:p>
          <a:p>
            <a:pPr/>
            <a:r>
              <a:t>nested and organized</a:t>
            </a:r>
          </a:p>
          <a:p>
            <a:pPr/>
            <a:r>
              <a:t>reusable with less duplication</a:t>
            </a:r>
          </a:p>
          <a:p>
            <a:pPr/>
            <a:r>
              <a:t>efficient and fast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7" name="Shape 24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beyond the syntax and structure, its more powerful</a:t>
            </a:r>
          </a:p>
          <a:p>
            <a:pPr/>
            <a:r>
              <a:t>here is placeholders and extends</a:t>
            </a:r>
          </a:p>
          <a:p>
            <a:pPr/>
            <a:r>
              <a:t>create styles that you know will be used over and over</a:t>
            </a:r>
          </a:p>
          <a:p>
            <a:pPr/>
            <a:r>
              <a:t>extend those styles into different classes without having to string lots of classes on a div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7" name="Shape 25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mixins are super powerful</a:t>
            </a:r>
          </a:p>
          <a:p>
            <a:pPr/>
            <a:r>
              <a:t>variables</a:t>
            </a:r>
          </a:p>
          <a:p>
            <a:pPr/>
            <a:r>
              <a:t>generate lots of things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2" name="Shape 13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Who is familiar or has used CSS?</a:t>
            </a:r>
          </a:p>
          <a:p>
            <a:pPr/>
            <a:r>
              <a:t>Who liked it?</a:t>
            </a:r>
          </a:p>
          <a:p>
            <a:pPr/>
            <a:r>
              <a:t>What is it?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3" name="Shape 26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compiled CSS</a:t>
            </a:r>
          </a:p>
          <a:p>
            <a:pPr/>
            <a:r>
              <a:t>saved a ton of time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74" name="Shape 27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operators</a:t>
            </a:r>
          </a:p>
          <a:p>
            <a:pPr/>
            <a:r>
              <a:t>do math instead of figuring it all out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84" name="Shape 28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functions</a:t>
            </a:r>
          </a:p>
          <a:p>
            <a:pPr/>
            <a:r>
              <a:t>headline analyzer example</a:t>
            </a:r>
          </a:p>
          <a:p>
            <a:pPr/>
            <a:r>
              <a:t>for loop</a:t>
            </a:r>
          </a:p>
          <a:p>
            <a:pPr/>
            <a:r>
              <a:t>generates 100 different rotation options</a:t>
            </a:r>
          </a:p>
          <a:p>
            <a:pPr/>
            <a:r>
              <a:t>based on the data attribute, tells the CSS which one to use to animate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89" name="Shape 28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only 1/10 of all the CSS that gets compiled by that for loop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8" name="Shape 29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only the tip of the ice berg, but overall SCSS is more complicated to learn but once you get good at it you can save a ton of time by writing fewer lines with more logic 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9" name="Shape 13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Wide variety of experience and knowledge, so ill try and stay in the middle, not too deep not too surface level</a:t>
            </a:r>
          </a:p>
          <a:p>
            <a:pPr/>
            <a:r>
              <a:t>Examples for people who don’t really understand CSS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5" name="Shape 14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Google without CSS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0" name="Shape 15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Google with CSS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5" name="Shape 15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Facebook without CSS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0" name="Shape 16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Facebook with CSS</a:t>
            </a:r>
          </a:p>
          <a:p>
            <a:pPr/>
            <a:r>
              <a:t>love it or hate it</a:t>
            </a:r>
          </a:p>
          <a:p>
            <a:pPr/>
            <a:r>
              <a:t>its important to the look and feel of the web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7" name="Shape 16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quick example of basic css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2" name="Shape 18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CSS most of us are used to</a:t>
            </a:r>
          </a:p>
          <a:p>
            <a:pPr/>
            <a:r>
              <a:t>how i learned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13165980" y="952500"/>
            <a:ext cx="9525001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tif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"/><Relationship Id="rId3" Type="http://schemas.openxmlformats.org/officeDocument/2006/relationships/image" Target="../media/image6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12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openxmlformats.org/officeDocument/2006/relationships/image" Target="../media/image5.tif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Relationship Id="rId4" Type="http://schemas.openxmlformats.org/officeDocument/2006/relationships/hyperlink" Target="https://coschedule.com/headline-analyzer?headline=this%20is%20an%20awesome%20headline" TargetMode="External"/><Relationship Id="rId5" Type="http://schemas.openxmlformats.org/officeDocument/2006/relationships/image" Target="../media/image6.tif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t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CodeConnect-Wordmark-Green.png" descr="CodeConnect-Wordmark-Gree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03873" y="4999392"/>
            <a:ext cx="18176253" cy="37172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With CS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3D4A1"/>
                </a:solidFill>
              </a:defRPr>
            </a:lvl1pPr>
          </a:lstStyle>
          <a:p>
            <a:pPr/>
            <a:r>
              <a:t>With CSS</a:t>
            </a:r>
          </a:p>
        </p:txBody>
      </p:sp>
      <p:pic>
        <p:nvPicPr>
          <p:cNvPr id="15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11169" y="2507056"/>
            <a:ext cx="17348201" cy="10972801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Rectangle"/>
          <p:cNvSpPr/>
          <p:nvPr/>
        </p:nvSpPr>
        <p:spPr>
          <a:xfrm>
            <a:off x="-68279" y="1890006"/>
            <a:ext cx="25008144" cy="11906604"/>
          </a:xfrm>
          <a:prstGeom prst="rect">
            <a:avLst/>
          </a:prstGeom>
          <a:solidFill>
            <a:srgbClr val="0C174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3" name="Rectangle"/>
          <p:cNvSpPr/>
          <p:nvPr/>
        </p:nvSpPr>
        <p:spPr>
          <a:xfrm>
            <a:off x="-87472" y="-58251"/>
            <a:ext cx="24711446" cy="13067069"/>
          </a:xfrm>
          <a:prstGeom prst="rect">
            <a:avLst/>
          </a:prstGeom>
          <a:solidFill>
            <a:srgbClr val="394D8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4" name="Learn CSS in 30 sec."/>
          <p:cNvSpPr txBox="1"/>
          <p:nvPr>
            <p:ph type="title"/>
          </p:nvPr>
        </p:nvSpPr>
        <p:spPr>
          <a:xfrm>
            <a:off x="1689100" y="5332283"/>
            <a:ext cx="21005800" cy="2286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3D4A1"/>
                </a:solidFill>
              </a:defRPr>
            </a:lvl1pPr>
          </a:lstStyle>
          <a:p>
            <a:pPr/>
            <a:r>
              <a:t>Learn CSS in 30 sec.</a:t>
            </a:r>
          </a:p>
        </p:txBody>
      </p:sp>
      <p:sp>
        <p:nvSpPr>
          <p:cNvPr id="165" name="Rectangle"/>
          <p:cNvSpPr/>
          <p:nvPr/>
        </p:nvSpPr>
        <p:spPr>
          <a:xfrm>
            <a:off x="-28938" y="13013388"/>
            <a:ext cx="1729909" cy="750308"/>
          </a:xfrm>
          <a:prstGeom prst="rect">
            <a:avLst/>
          </a:prstGeom>
          <a:solidFill>
            <a:srgbClr val="24D5A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HTML        CSS…"/>
          <p:cNvSpPr txBox="1"/>
          <p:nvPr>
            <p:ph type="body" idx="1"/>
          </p:nvPr>
        </p:nvSpPr>
        <p:spPr>
          <a:xfrm>
            <a:off x="1689100" y="941646"/>
            <a:ext cx="21005800" cy="10513916"/>
          </a:xfrm>
          <a:prstGeom prst="rect">
            <a:avLst/>
          </a:prstGeom>
        </p:spPr>
        <p:txBody>
          <a:bodyPr/>
          <a:lstStyle/>
          <a:p>
            <a:pPr lvl="1" marL="0" indent="0">
              <a:buSzTx/>
              <a:buNone/>
            </a:pPr>
            <a:r>
              <a:rPr b="1" sz="3400"/>
              <a:t>HTML</a:t>
            </a:r>
            <a:br>
              <a:rPr b="1" sz="3400"/>
            </a:br>
            <a:br>
              <a:rPr b="1" sz="3400"/>
            </a:br>
            <a:br>
              <a:rPr b="1" sz="3400"/>
            </a:br>
            <a:br>
              <a:rPr b="1" sz="3400"/>
            </a:br>
            <a:br>
              <a:rPr b="1" sz="3400"/>
            </a:br>
            <a:br>
              <a:rPr b="1" sz="3400"/>
            </a:br>
            <a:br>
              <a:rPr b="1" sz="3400"/>
            </a:br>
            <a:br>
              <a:rPr b="1" sz="3400"/>
            </a:br>
            <a:r>
              <a:rPr b="1" sz="3600"/>
              <a:t>CSS</a:t>
            </a:r>
            <a:br>
              <a:rPr b="1" sz="3600"/>
            </a:br>
            <a:br>
              <a:rPr b="1" sz="3600"/>
            </a:br>
            <a:br>
              <a:rPr b="1" sz="3600"/>
            </a:br>
            <a:br>
              <a:rPr b="1" sz="3600"/>
            </a:br>
            <a:br>
              <a:rPr b="1" sz="3600"/>
            </a:br>
            <a:br>
              <a:rPr b="1" sz="3600"/>
            </a:br>
          </a:p>
          <a:p>
            <a:pPr lvl="1" marL="0" indent="0">
              <a:buSzTx/>
              <a:buNone/>
              <a:defRPr b="1" sz="3400"/>
            </a:pPr>
            <a:r>
              <a:t>RESULT</a:t>
            </a:r>
          </a:p>
        </p:txBody>
      </p:sp>
      <p:sp>
        <p:nvSpPr>
          <p:cNvPr id="170" name="Hello World!"/>
          <p:cNvSpPr txBox="1"/>
          <p:nvPr/>
        </p:nvSpPr>
        <p:spPr>
          <a:xfrm>
            <a:off x="1676400" y="10779123"/>
            <a:ext cx="21005800" cy="228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>
              <a:defRPr sz="11200">
                <a:solidFill>
                  <a:srgbClr val="FF40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Hello World!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16050" y="2057400"/>
            <a:ext cx="8271521" cy="33543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76728" y="6275637"/>
            <a:ext cx="7950165" cy="33093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Learn CSS in 30 se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Learn CSS in 30 sec.</a:t>
            </a:r>
          </a:p>
        </p:txBody>
      </p:sp>
      <p:sp>
        <p:nvSpPr>
          <p:cNvPr id="175" name=".class-name {  // tells the browser which element on the page to attach the style to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.class-name { </a:t>
            </a:r>
            <a:br/>
            <a:r>
              <a:t>// tells the browser which element on the page to attach the style to</a:t>
            </a:r>
          </a:p>
          <a:p>
            <a:pPr/>
            <a:r>
              <a:t>.class-name .child-class-name .grandchild-class-name { </a:t>
            </a:r>
            <a:br/>
            <a:r>
              <a:t>// matches HTML hierarchy to make sure you are targeting the right area</a:t>
            </a:r>
          </a:p>
          <a:p>
            <a:pPr/>
            <a:r>
              <a:t>.class-name.another-class-name.a-third-class {</a:t>
            </a:r>
            <a:br/>
            <a:r>
              <a:t>// add multiple classes to the same element for specificity or adding reusable styles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Rectangle"/>
          <p:cNvSpPr/>
          <p:nvPr/>
        </p:nvSpPr>
        <p:spPr>
          <a:xfrm>
            <a:off x="-68279" y="1890006"/>
            <a:ext cx="25008144" cy="11906604"/>
          </a:xfrm>
          <a:prstGeom prst="rect">
            <a:avLst/>
          </a:prstGeom>
          <a:solidFill>
            <a:srgbClr val="0C174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8" name="Rectangle"/>
          <p:cNvSpPr/>
          <p:nvPr/>
        </p:nvSpPr>
        <p:spPr>
          <a:xfrm>
            <a:off x="-87472" y="-58251"/>
            <a:ext cx="24711446" cy="13067069"/>
          </a:xfrm>
          <a:prstGeom prst="rect">
            <a:avLst/>
          </a:prstGeom>
          <a:solidFill>
            <a:srgbClr val="394D8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9" name="Rectangle"/>
          <p:cNvSpPr/>
          <p:nvPr/>
        </p:nvSpPr>
        <p:spPr>
          <a:xfrm>
            <a:off x="-28938" y="13013388"/>
            <a:ext cx="1729909" cy="750308"/>
          </a:xfrm>
          <a:prstGeom prst="rect">
            <a:avLst/>
          </a:prstGeom>
          <a:solidFill>
            <a:srgbClr val="24D5A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0" name=".css.the-old-way {…"/>
          <p:cNvSpPr txBox="1"/>
          <p:nvPr>
            <p:ph type="title"/>
          </p:nvPr>
        </p:nvSpPr>
        <p:spPr>
          <a:xfrm>
            <a:off x="1689100" y="3626254"/>
            <a:ext cx="21005800" cy="5698058"/>
          </a:xfrm>
          <a:prstGeom prst="rect">
            <a:avLst/>
          </a:prstGeom>
        </p:spPr>
        <p:txBody>
          <a:bodyPr/>
          <a:lstStyle/>
          <a:p>
            <a:pPr algn="l">
              <a:defRPr>
                <a:solidFill>
                  <a:srgbClr val="33D4A1"/>
                </a:solidFill>
              </a:defRPr>
            </a:pPr>
            <a:r>
              <a:t>.css.the-old-way { </a:t>
            </a:r>
          </a:p>
          <a:p>
            <a:pPr algn="l">
              <a:defRPr>
                <a:solidFill>
                  <a:srgbClr val="33D4A1"/>
                </a:solidFill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86821" y="648032"/>
            <a:ext cx="8610358" cy="1701136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  <p:pic>
        <p:nvPicPr>
          <p:cNvPr id="18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210808" y="11793090"/>
            <a:ext cx="3962385" cy="14308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584072" y="2993055"/>
            <a:ext cx="7215857" cy="7882290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41821" y="367920"/>
            <a:ext cx="14500358" cy="129801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Rectangle"/>
          <p:cNvSpPr/>
          <p:nvPr/>
        </p:nvSpPr>
        <p:spPr>
          <a:xfrm>
            <a:off x="-68279" y="1890006"/>
            <a:ext cx="25008144" cy="1270001"/>
          </a:xfrm>
          <a:prstGeom prst="rect">
            <a:avLst/>
          </a:prstGeom>
          <a:solidFill>
            <a:srgbClr val="0C174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95" name="Rectangle"/>
          <p:cNvSpPr/>
          <p:nvPr/>
        </p:nvSpPr>
        <p:spPr>
          <a:xfrm>
            <a:off x="-87472" y="-58251"/>
            <a:ext cx="24711446" cy="2985454"/>
          </a:xfrm>
          <a:prstGeom prst="rect">
            <a:avLst/>
          </a:prstGeom>
          <a:solidFill>
            <a:srgbClr val="394D8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96" name=".css.the-old-way { }"/>
          <p:cNvSpPr txBox="1"/>
          <p:nvPr>
            <p:ph type="title"/>
          </p:nvPr>
        </p:nvSpPr>
        <p:spPr>
          <a:xfrm>
            <a:off x="1689100" y="291476"/>
            <a:ext cx="21005800" cy="2286001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33D4A1"/>
                </a:solidFill>
              </a:defRPr>
            </a:lvl1pPr>
          </a:lstStyle>
          <a:p>
            <a:pPr/>
            <a:r>
              <a:t>.css.the-old-way { }</a:t>
            </a:r>
          </a:p>
        </p:txBody>
      </p:sp>
      <p:sp>
        <p:nvSpPr>
          <p:cNvPr id="197" name="No nesting / hard to read…"/>
          <p:cNvSpPr txBox="1"/>
          <p:nvPr>
            <p:ph type="body" idx="1"/>
          </p:nvPr>
        </p:nvSpPr>
        <p:spPr>
          <a:xfrm>
            <a:off x="1765350" y="3165765"/>
            <a:ext cx="21005801" cy="9296401"/>
          </a:xfrm>
          <a:prstGeom prst="rect">
            <a:avLst/>
          </a:prstGeom>
        </p:spPr>
        <p:txBody>
          <a:bodyPr/>
          <a:lstStyle/>
          <a:p>
            <a:pPr/>
            <a:r>
              <a:t>No nesting / hard to read</a:t>
            </a:r>
          </a:p>
          <a:p>
            <a:pPr/>
            <a:r>
              <a:t>Lots of duplication and wasting time</a:t>
            </a:r>
          </a:p>
          <a:p>
            <a:pPr/>
            <a:r>
              <a:t>Inefficient</a:t>
            </a:r>
          </a:p>
          <a:p>
            <a:pPr/>
            <a:r>
              <a:t>Slow</a:t>
            </a:r>
          </a:p>
        </p:txBody>
      </p:sp>
      <p:pic>
        <p:nvPicPr>
          <p:cNvPr id="19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615957" y="12700727"/>
            <a:ext cx="6488813" cy="601842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Rectangle"/>
          <p:cNvSpPr/>
          <p:nvPr/>
        </p:nvSpPr>
        <p:spPr>
          <a:xfrm>
            <a:off x="-98328" y="2926761"/>
            <a:ext cx="1729909" cy="233223"/>
          </a:xfrm>
          <a:prstGeom prst="rect">
            <a:avLst/>
          </a:prstGeom>
          <a:solidFill>
            <a:srgbClr val="24D5A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Rectangle"/>
          <p:cNvSpPr/>
          <p:nvPr/>
        </p:nvSpPr>
        <p:spPr>
          <a:xfrm>
            <a:off x="-68279" y="1890006"/>
            <a:ext cx="25008144" cy="11906604"/>
          </a:xfrm>
          <a:prstGeom prst="rect">
            <a:avLst/>
          </a:prstGeom>
          <a:solidFill>
            <a:srgbClr val="0C174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04" name="Rectangle"/>
          <p:cNvSpPr/>
          <p:nvPr/>
        </p:nvSpPr>
        <p:spPr>
          <a:xfrm>
            <a:off x="-87472" y="-58251"/>
            <a:ext cx="24711446" cy="13067069"/>
          </a:xfrm>
          <a:prstGeom prst="rect">
            <a:avLst/>
          </a:prstGeom>
          <a:solidFill>
            <a:srgbClr val="394D8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05" name="There has got to be a better way."/>
          <p:cNvSpPr txBox="1"/>
          <p:nvPr>
            <p:ph type="title"/>
          </p:nvPr>
        </p:nvSpPr>
        <p:spPr>
          <a:xfrm>
            <a:off x="1689100" y="5332283"/>
            <a:ext cx="21005800" cy="2286001"/>
          </a:xfrm>
          <a:prstGeom prst="rect">
            <a:avLst/>
          </a:prstGeom>
        </p:spPr>
        <p:txBody>
          <a:bodyPr/>
          <a:lstStyle>
            <a:lvl1pPr defTabSz="792479">
              <a:defRPr sz="10752">
                <a:solidFill>
                  <a:srgbClr val="33D4A1"/>
                </a:solidFill>
              </a:defRPr>
            </a:lvl1pPr>
          </a:lstStyle>
          <a:p>
            <a:pPr/>
            <a:r>
              <a:t>There has got to be a better way.</a:t>
            </a:r>
          </a:p>
        </p:txBody>
      </p:sp>
      <p:sp>
        <p:nvSpPr>
          <p:cNvPr id="206" name="Rectangle"/>
          <p:cNvSpPr/>
          <p:nvPr/>
        </p:nvSpPr>
        <p:spPr>
          <a:xfrm>
            <a:off x="-28938" y="13013388"/>
            <a:ext cx="1729909" cy="750308"/>
          </a:xfrm>
          <a:prstGeom prst="rect">
            <a:avLst/>
          </a:prstGeom>
          <a:solidFill>
            <a:srgbClr val="24D5A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Rectangle"/>
          <p:cNvSpPr/>
          <p:nvPr/>
        </p:nvSpPr>
        <p:spPr>
          <a:xfrm>
            <a:off x="-68279" y="1890006"/>
            <a:ext cx="25008144" cy="11906604"/>
          </a:xfrm>
          <a:prstGeom prst="rect">
            <a:avLst/>
          </a:prstGeom>
          <a:solidFill>
            <a:srgbClr val="0C174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11" name="Rectangle"/>
          <p:cNvSpPr/>
          <p:nvPr/>
        </p:nvSpPr>
        <p:spPr>
          <a:xfrm>
            <a:off x="-87472" y="-58251"/>
            <a:ext cx="24711446" cy="13067069"/>
          </a:xfrm>
          <a:prstGeom prst="rect">
            <a:avLst/>
          </a:prstGeom>
          <a:solidFill>
            <a:srgbClr val="394D8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12" name="Rectangle"/>
          <p:cNvSpPr/>
          <p:nvPr/>
        </p:nvSpPr>
        <p:spPr>
          <a:xfrm>
            <a:off x="-28938" y="13013388"/>
            <a:ext cx="1729909" cy="750308"/>
          </a:xfrm>
          <a:prstGeom prst="rect">
            <a:avLst/>
          </a:prstGeom>
          <a:solidFill>
            <a:srgbClr val="24D5A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13" name=".scss {    &amp;.the-new-way {    } }"/>
          <p:cNvSpPr txBox="1"/>
          <p:nvPr/>
        </p:nvSpPr>
        <p:spPr>
          <a:xfrm>
            <a:off x="1689100" y="2099223"/>
            <a:ext cx="21005800" cy="9517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lvl="1" indent="0" algn="l">
              <a:defRPr b="0" sz="11200">
                <a:solidFill>
                  <a:srgbClr val="33D4A1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.scss { </a:t>
            </a:r>
            <a:br/>
            <a:r>
              <a:t>  &amp;.the-new-way { </a:t>
            </a:r>
            <a:br/>
            <a:r>
              <a:t>  }</a:t>
            </a:r>
            <a:br/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cos-logo-high-res.png" descr="cos-logo-high-re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7795" y="5349102"/>
            <a:ext cx="15888409" cy="30177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86821" y="648032"/>
            <a:ext cx="8610358" cy="1701136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  <p:pic>
        <p:nvPicPr>
          <p:cNvPr id="218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210808" y="11793090"/>
            <a:ext cx="3962385" cy="143086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9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359842" y="2630773"/>
            <a:ext cx="7664317" cy="8454454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0" t="0" r="0" b="58909"/>
          <a:stretch>
            <a:fillRect/>
          </a:stretch>
        </p:blipFill>
        <p:spPr>
          <a:xfrm>
            <a:off x="1791099" y="2188124"/>
            <a:ext cx="10178936" cy="9339959"/>
          </a:xfrm>
          <a:prstGeom prst="rect">
            <a:avLst/>
          </a:prstGeom>
          <a:ln w="12700">
            <a:miter lim="400000"/>
          </a:ln>
        </p:spPr>
      </p:pic>
      <p:pic>
        <p:nvPicPr>
          <p:cNvPr id="224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0" t="41311" r="0" b="0"/>
          <a:stretch>
            <a:fillRect/>
          </a:stretch>
        </p:blipFill>
        <p:spPr>
          <a:xfrm>
            <a:off x="12946156" y="1159668"/>
            <a:ext cx="8695920" cy="113966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CSS - Sassy CS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SCSS - Sassy CSS</a:t>
            </a:r>
          </a:p>
          <a:p>
            <a:pPr/>
            <a:r>
              <a:t>Nested / Easier to read and organize</a:t>
            </a:r>
          </a:p>
          <a:p>
            <a:pPr/>
            <a:r>
              <a:t>Reusable, less duplication</a:t>
            </a:r>
          </a:p>
          <a:p>
            <a:pPr/>
            <a:r>
              <a:t>Efficient</a:t>
            </a:r>
          </a:p>
          <a:p>
            <a:pPr/>
            <a:r>
              <a:t>Faster</a:t>
            </a:r>
          </a:p>
        </p:txBody>
      </p:sp>
      <p:pic>
        <p:nvPicPr>
          <p:cNvPr id="22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615957" y="12700727"/>
            <a:ext cx="6488813" cy="601842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Rectangle"/>
          <p:cNvSpPr/>
          <p:nvPr/>
        </p:nvSpPr>
        <p:spPr>
          <a:xfrm>
            <a:off x="-68279" y="1890006"/>
            <a:ext cx="25008144" cy="1270001"/>
          </a:xfrm>
          <a:prstGeom prst="rect">
            <a:avLst/>
          </a:prstGeom>
          <a:solidFill>
            <a:srgbClr val="0C174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31" name="Rectangle"/>
          <p:cNvSpPr/>
          <p:nvPr/>
        </p:nvSpPr>
        <p:spPr>
          <a:xfrm>
            <a:off x="-87472" y="-58251"/>
            <a:ext cx="24711446" cy="2985454"/>
          </a:xfrm>
          <a:prstGeom prst="rect">
            <a:avLst/>
          </a:prstGeom>
          <a:solidFill>
            <a:srgbClr val="394D8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32" name="Rectangle"/>
          <p:cNvSpPr/>
          <p:nvPr/>
        </p:nvSpPr>
        <p:spPr>
          <a:xfrm>
            <a:off x="-98328" y="2926761"/>
            <a:ext cx="1729909" cy="233223"/>
          </a:xfrm>
          <a:prstGeom prst="rect">
            <a:avLst/>
          </a:prstGeom>
          <a:solidFill>
            <a:srgbClr val="24D5A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33" name=".scss { &amp;.the-new-way { } }"/>
          <p:cNvSpPr txBox="1"/>
          <p:nvPr>
            <p:ph type="title"/>
          </p:nvPr>
        </p:nvSpPr>
        <p:spPr>
          <a:xfrm>
            <a:off x="1060974" y="353995"/>
            <a:ext cx="21005801" cy="2160962"/>
          </a:xfrm>
          <a:prstGeom prst="rect">
            <a:avLst/>
          </a:prstGeom>
        </p:spPr>
        <p:txBody>
          <a:bodyPr/>
          <a:lstStyle/>
          <a:p>
            <a:pPr lvl="1" algn="l">
              <a:defRPr>
                <a:solidFill>
                  <a:srgbClr val="33D4A1"/>
                </a:solidFill>
              </a:defRPr>
            </a:pPr>
            <a:r>
              <a:t>.scss { &amp;.the-new-way { } }</a:t>
            </a:r>
          </a:p>
        </p:txBody>
      </p:sp>
      <p:pic>
        <p:nvPicPr>
          <p:cNvPr id="234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956084" y="4798190"/>
            <a:ext cx="7863494" cy="58976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Rectangle"/>
          <p:cNvSpPr/>
          <p:nvPr/>
        </p:nvSpPr>
        <p:spPr>
          <a:xfrm>
            <a:off x="-68279" y="1890006"/>
            <a:ext cx="25008144" cy="1270001"/>
          </a:xfrm>
          <a:prstGeom prst="rect">
            <a:avLst/>
          </a:prstGeom>
          <a:solidFill>
            <a:srgbClr val="0C174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39" name="Rectangle"/>
          <p:cNvSpPr/>
          <p:nvPr/>
        </p:nvSpPr>
        <p:spPr>
          <a:xfrm>
            <a:off x="-87472" y="-58251"/>
            <a:ext cx="24711446" cy="2985454"/>
          </a:xfrm>
          <a:prstGeom prst="rect">
            <a:avLst/>
          </a:prstGeom>
          <a:solidFill>
            <a:srgbClr val="394D8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40" name="Rectangle"/>
          <p:cNvSpPr/>
          <p:nvPr/>
        </p:nvSpPr>
        <p:spPr>
          <a:xfrm>
            <a:off x="-98328" y="2926761"/>
            <a:ext cx="1729909" cy="233223"/>
          </a:xfrm>
          <a:prstGeom prst="rect">
            <a:avLst/>
          </a:prstGeom>
          <a:solidFill>
            <a:srgbClr val="24D5A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24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450903" y="3453545"/>
            <a:ext cx="5604627" cy="8888320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  <p:pic>
        <p:nvPicPr>
          <p:cNvPr id="242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0" t="290" r="0" b="559"/>
          <a:stretch>
            <a:fillRect/>
          </a:stretch>
        </p:blipFill>
        <p:spPr>
          <a:xfrm>
            <a:off x="4607931" y="3453732"/>
            <a:ext cx="6222039" cy="8888059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  <p:sp>
        <p:nvSpPr>
          <p:cNvPr id="243" name="SCSS"/>
          <p:cNvSpPr txBox="1"/>
          <p:nvPr/>
        </p:nvSpPr>
        <p:spPr>
          <a:xfrm>
            <a:off x="7549870" y="12635402"/>
            <a:ext cx="1138429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SCSS</a:t>
            </a:r>
          </a:p>
        </p:txBody>
      </p:sp>
      <p:sp>
        <p:nvSpPr>
          <p:cNvPr id="244" name="CSS"/>
          <p:cNvSpPr txBox="1"/>
          <p:nvPr/>
        </p:nvSpPr>
        <p:spPr>
          <a:xfrm>
            <a:off x="16167905" y="12635402"/>
            <a:ext cx="891160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CSS</a:t>
            </a:r>
          </a:p>
        </p:txBody>
      </p:sp>
      <p:sp>
        <p:nvSpPr>
          <p:cNvPr id="245" name="Extend/Inheritance"/>
          <p:cNvSpPr txBox="1"/>
          <p:nvPr>
            <p:ph type="title"/>
          </p:nvPr>
        </p:nvSpPr>
        <p:spPr>
          <a:xfrm>
            <a:off x="1060974" y="353995"/>
            <a:ext cx="21005801" cy="2160962"/>
          </a:xfrm>
          <a:prstGeom prst="rect">
            <a:avLst/>
          </a:prstGeom>
        </p:spPr>
        <p:txBody>
          <a:bodyPr/>
          <a:lstStyle/>
          <a:p>
            <a:pPr lvl="1" algn="l">
              <a:defRPr>
                <a:solidFill>
                  <a:srgbClr val="33D4A1"/>
                </a:solidFill>
              </a:defRPr>
            </a:pPr>
            <a:r>
              <a:t>Extend/Inheritance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Rectangle"/>
          <p:cNvSpPr/>
          <p:nvPr/>
        </p:nvSpPr>
        <p:spPr>
          <a:xfrm>
            <a:off x="-68279" y="1890006"/>
            <a:ext cx="25008144" cy="1270001"/>
          </a:xfrm>
          <a:prstGeom prst="rect">
            <a:avLst/>
          </a:prstGeom>
          <a:solidFill>
            <a:srgbClr val="0C174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50" name="Rectangle"/>
          <p:cNvSpPr/>
          <p:nvPr/>
        </p:nvSpPr>
        <p:spPr>
          <a:xfrm>
            <a:off x="-87472" y="-58251"/>
            <a:ext cx="24711446" cy="2985454"/>
          </a:xfrm>
          <a:prstGeom prst="rect">
            <a:avLst/>
          </a:prstGeom>
          <a:solidFill>
            <a:srgbClr val="394D8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51" name="Rectangle"/>
          <p:cNvSpPr/>
          <p:nvPr/>
        </p:nvSpPr>
        <p:spPr>
          <a:xfrm>
            <a:off x="-98328" y="2926761"/>
            <a:ext cx="1729909" cy="233223"/>
          </a:xfrm>
          <a:prstGeom prst="rect">
            <a:avLst/>
          </a:prstGeom>
          <a:solidFill>
            <a:srgbClr val="24D5A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52" name="Mixins"/>
          <p:cNvSpPr txBox="1"/>
          <p:nvPr>
            <p:ph type="title"/>
          </p:nvPr>
        </p:nvSpPr>
        <p:spPr>
          <a:xfrm>
            <a:off x="1060974" y="353995"/>
            <a:ext cx="21005801" cy="2160962"/>
          </a:xfrm>
          <a:prstGeom prst="rect">
            <a:avLst/>
          </a:prstGeom>
        </p:spPr>
        <p:txBody>
          <a:bodyPr/>
          <a:lstStyle/>
          <a:p>
            <a:pPr lvl="1" algn="l">
              <a:defRPr>
                <a:solidFill>
                  <a:srgbClr val="33D4A1"/>
                </a:solidFill>
              </a:defRPr>
            </a:pPr>
            <a:r>
              <a:t>Mixins</a:t>
            </a:r>
          </a:p>
        </p:txBody>
      </p:sp>
      <p:sp>
        <p:nvSpPr>
          <p:cNvPr id="253" name="SCSS"/>
          <p:cNvSpPr txBox="1"/>
          <p:nvPr/>
        </p:nvSpPr>
        <p:spPr>
          <a:xfrm>
            <a:off x="11198514" y="12410564"/>
            <a:ext cx="1138429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SCSS</a:t>
            </a:r>
          </a:p>
        </p:txBody>
      </p:sp>
      <p:pic>
        <p:nvPicPr>
          <p:cNvPr id="25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1821" y="4270919"/>
            <a:ext cx="11042214" cy="76023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857256" y="3702010"/>
            <a:ext cx="12417572" cy="752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74207" y="1013052"/>
            <a:ext cx="8424280" cy="117353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60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0957" y="967633"/>
            <a:ext cx="8958836" cy="7881240"/>
          </a:xfrm>
          <a:prstGeom prst="rect">
            <a:avLst/>
          </a:prstGeom>
          <a:ln w="12700">
            <a:miter lim="400000"/>
          </a:ln>
        </p:spPr>
      </p:pic>
      <p:sp>
        <p:nvSpPr>
          <p:cNvPr id="261" name="CSS"/>
          <p:cNvSpPr txBox="1"/>
          <p:nvPr/>
        </p:nvSpPr>
        <p:spPr>
          <a:xfrm>
            <a:off x="11746420" y="12588434"/>
            <a:ext cx="891160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CSS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Rectangle"/>
          <p:cNvSpPr/>
          <p:nvPr/>
        </p:nvSpPr>
        <p:spPr>
          <a:xfrm>
            <a:off x="-68279" y="1890006"/>
            <a:ext cx="25008144" cy="1270001"/>
          </a:xfrm>
          <a:prstGeom prst="rect">
            <a:avLst/>
          </a:prstGeom>
          <a:solidFill>
            <a:srgbClr val="0C174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66" name="Rectangle"/>
          <p:cNvSpPr/>
          <p:nvPr/>
        </p:nvSpPr>
        <p:spPr>
          <a:xfrm>
            <a:off x="-87472" y="-58251"/>
            <a:ext cx="24711446" cy="2985454"/>
          </a:xfrm>
          <a:prstGeom prst="rect">
            <a:avLst/>
          </a:prstGeom>
          <a:solidFill>
            <a:srgbClr val="394D8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67" name="Rectangle"/>
          <p:cNvSpPr/>
          <p:nvPr/>
        </p:nvSpPr>
        <p:spPr>
          <a:xfrm>
            <a:off x="-98328" y="2926761"/>
            <a:ext cx="1729909" cy="233223"/>
          </a:xfrm>
          <a:prstGeom prst="rect">
            <a:avLst/>
          </a:prstGeom>
          <a:solidFill>
            <a:srgbClr val="24D5A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68" name="Operators"/>
          <p:cNvSpPr txBox="1"/>
          <p:nvPr>
            <p:ph type="title"/>
          </p:nvPr>
        </p:nvSpPr>
        <p:spPr>
          <a:xfrm>
            <a:off x="1060974" y="353995"/>
            <a:ext cx="21005801" cy="2160962"/>
          </a:xfrm>
          <a:prstGeom prst="rect">
            <a:avLst/>
          </a:prstGeom>
        </p:spPr>
        <p:txBody>
          <a:bodyPr/>
          <a:lstStyle/>
          <a:p>
            <a:pPr lvl="1" algn="l">
              <a:defRPr>
                <a:solidFill>
                  <a:srgbClr val="33D4A1"/>
                </a:solidFill>
              </a:defRPr>
            </a:pPr>
            <a:r>
              <a:t>Operators</a:t>
            </a:r>
          </a:p>
        </p:txBody>
      </p:sp>
      <p:sp>
        <p:nvSpPr>
          <p:cNvPr id="269" name="SCSS"/>
          <p:cNvSpPr txBox="1"/>
          <p:nvPr/>
        </p:nvSpPr>
        <p:spPr>
          <a:xfrm>
            <a:off x="6647595" y="12682371"/>
            <a:ext cx="113842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SCSS</a:t>
            </a:r>
          </a:p>
        </p:txBody>
      </p:sp>
      <p:sp>
        <p:nvSpPr>
          <p:cNvPr id="270" name="CSS"/>
          <p:cNvSpPr txBox="1"/>
          <p:nvPr/>
        </p:nvSpPr>
        <p:spPr>
          <a:xfrm>
            <a:off x="17269906" y="12564949"/>
            <a:ext cx="891160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CSS</a:t>
            </a:r>
          </a:p>
        </p:txBody>
      </p:sp>
      <p:pic>
        <p:nvPicPr>
          <p:cNvPr id="27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34035" y="3889063"/>
            <a:ext cx="7965549" cy="8352762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  <p:pic>
        <p:nvPicPr>
          <p:cNvPr id="272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128505" y="3890104"/>
            <a:ext cx="7173961" cy="8378162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Rectangle"/>
          <p:cNvSpPr/>
          <p:nvPr/>
        </p:nvSpPr>
        <p:spPr>
          <a:xfrm>
            <a:off x="-68279" y="1890006"/>
            <a:ext cx="25008144" cy="1270001"/>
          </a:xfrm>
          <a:prstGeom prst="rect">
            <a:avLst/>
          </a:prstGeom>
          <a:solidFill>
            <a:srgbClr val="0C174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77" name="Rectangle"/>
          <p:cNvSpPr/>
          <p:nvPr/>
        </p:nvSpPr>
        <p:spPr>
          <a:xfrm>
            <a:off x="-87472" y="-58251"/>
            <a:ext cx="24711446" cy="2985454"/>
          </a:xfrm>
          <a:prstGeom prst="rect">
            <a:avLst/>
          </a:prstGeom>
          <a:solidFill>
            <a:srgbClr val="394D8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78" name="Rectangle"/>
          <p:cNvSpPr/>
          <p:nvPr/>
        </p:nvSpPr>
        <p:spPr>
          <a:xfrm>
            <a:off x="-98328" y="2926761"/>
            <a:ext cx="1729909" cy="233223"/>
          </a:xfrm>
          <a:prstGeom prst="rect">
            <a:avLst/>
          </a:prstGeom>
          <a:solidFill>
            <a:srgbClr val="24D5A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79" name="Functions"/>
          <p:cNvSpPr txBox="1"/>
          <p:nvPr>
            <p:ph type="title"/>
          </p:nvPr>
        </p:nvSpPr>
        <p:spPr>
          <a:xfrm>
            <a:off x="1060974" y="353995"/>
            <a:ext cx="21005801" cy="2160962"/>
          </a:xfrm>
          <a:prstGeom prst="rect">
            <a:avLst/>
          </a:prstGeom>
        </p:spPr>
        <p:txBody>
          <a:bodyPr/>
          <a:lstStyle/>
          <a:p>
            <a:pPr lvl="1" algn="l">
              <a:defRPr>
                <a:solidFill>
                  <a:srgbClr val="33D4A1"/>
                </a:solidFill>
              </a:defRPr>
            </a:pPr>
            <a:r>
              <a:t>Functions</a:t>
            </a:r>
          </a:p>
        </p:txBody>
      </p:sp>
      <p:pic>
        <p:nvPicPr>
          <p:cNvPr id="28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70258" y="3430053"/>
            <a:ext cx="14218527" cy="9910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81" name="Image" descr="Image">
            <a:hlinkClick r:id="rId4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745200" y="6445470"/>
            <a:ext cx="2540000" cy="2552701"/>
          </a:xfrm>
          <a:prstGeom prst="rect">
            <a:avLst/>
          </a:prstGeom>
          <a:ln w="12700">
            <a:miter lim="400000"/>
          </a:ln>
        </p:spPr>
      </p:pic>
      <p:sp>
        <p:nvSpPr>
          <p:cNvPr id="282" name="CoSchedule…"/>
          <p:cNvSpPr txBox="1"/>
          <p:nvPr/>
        </p:nvSpPr>
        <p:spPr>
          <a:xfrm>
            <a:off x="17718890" y="9220420"/>
            <a:ext cx="459262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rgbClr val="000000">
                    <a:alpha val="67750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CoSchedule</a:t>
            </a:r>
          </a:p>
          <a:p>
            <a:pPr>
              <a:defRPr b="0">
                <a:solidFill>
                  <a:srgbClr val="000000">
                    <a:alpha val="67750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Headline Analyzer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Rectangle"/>
          <p:cNvSpPr/>
          <p:nvPr/>
        </p:nvSpPr>
        <p:spPr>
          <a:xfrm>
            <a:off x="-501211" y="-148679"/>
            <a:ext cx="25244635" cy="1418053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28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0961" y="441936"/>
            <a:ext cx="24384001" cy="127891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Rectangle"/>
          <p:cNvSpPr/>
          <p:nvPr/>
        </p:nvSpPr>
        <p:spPr>
          <a:xfrm>
            <a:off x="-68279" y="1890006"/>
            <a:ext cx="25008144" cy="11906604"/>
          </a:xfrm>
          <a:prstGeom prst="rect">
            <a:avLst/>
          </a:prstGeom>
          <a:solidFill>
            <a:srgbClr val="0C174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92" name="Rectangle"/>
          <p:cNvSpPr/>
          <p:nvPr/>
        </p:nvSpPr>
        <p:spPr>
          <a:xfrm>
            <a:off x="-87472" y="-58251"/>
            <a:ext cx="24711446" cy="13067069"/>
          </a:xfrm>
          <a:prstGeom prst="rect">
            <a:avLst/>
          </a:prstGeom>
          <a:solidFill>
            <a:srgbClr val="394D8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93" name="Thank You!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3D4A1"/>
                </a:solidFill>
              </a:defRPr>
            </a:lvl1pPr>
          </a:lstStyle>
          <a:p>
            <a:pPr/>
            <a:r>
              <a:t>Thank You!</a:t>
            </a:r>
          </a:p>
        </p:txBody>
      </p:sp>
      <p:sp>
        <p:nvSpPr>
          <p:cNvPr id="294" name="Rectangle"/>
          <p:cNvSpPr/>
          <p:nvPr/>
        </p:nvSpPr>
        <p:spPr>
          <a:xfrm>
            <a:off x="-28938" y="13013388"/>
            <a:ext cx="1729909" cy="750308"/>
          </a:xfrm>
          <a:prstGeom prst="rect">
            <a:avLst/>
          </a:prstGeom>
          <a:solidFill>
            <a:srgbClr val="24D5A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95" name="J.Morgan Legreid…"/>
          <p:cNvSpPr txBox="1"/>
          <p:nvPr/>
        </p:nvSpPr>
        <p:spPr>
          <a:xfrm>
            <a:off x="1477741" y="4371420"/>
            <a:ext cx="21005801" cy="228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346709">
              <a:defRPr b="0" sz="4703">
                <a:solidFill>
                  <a:srgbClr val="33D4A1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J.Morgan Legreid</a:t>
            </a:r>
          </a:p>
          <a:p>
            <a:pPr algn="l" defTabSz="346709">
              <a:defRPr b="0" sz="4703">
                <a:solidFill>
                  <a:srgbClr val="33D4A1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UX/UI Designer | CoSchedule</a:t>
            </a:r>
          </a:p>
          <a:p>
            <a:pPr algn="l" defTabSz="346709">
              <a:defRPr b="0" sz="4703">
                <a:solidFill>
                  <a:srgbClr val="33D4A1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@jlegreid</a:t>
            </a:r>
          </a:p>
        </p:txBody>
      </p:sp>
      <p:sp>
        <p:nvSpPr>
          <p:cNvPr id="296" name="sass-lang.com/guide"/>
          <p:cNvSpPr txBox="1"/>
          <p:nvPr/>
        </p:nvSpPr>
        <p:spPr>
          <a:xfrm>
            <a:off x="1477741" y="8080951"/>
            <a:ext cx="21005801" cy="228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>
              <a:defRPr b="0" sz="7000">
                <a:solidFill>
                  <a:srgbClr val="33D4A1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sass-lang.com/guide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Shape 64" descr="Shape 6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Title.png" descr="Titl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"/>
          <p:cNvSpPr/>
          <p:nvPr/>
        </p:nvSpPr>
        <p:spPr>
          <a:xfrm>
            <a:off x="-501211" y="-148679"/>
            <a:ext cx="25244635" cy="1418053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130" name="css.gif" descr="cs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72661" y="584601"/>
            <a:ext cx="16696892" cy="125467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Rectangle"/>
          <p:cNvSpPr/>
          <p:nvPr/>
        </p:nvSpPr>
        <p:spPr>
          <a:xfrm>
            <a:off x="-68279" y="1890006"/>
            <a:ext cx="25008144" cy="11906604"/>
          </a:xfrm>
          <a:prstGeom prst="rect">
            <a:avLst/>
          </a:prstGeom>
          <a:solidFill>
            <a:srgbClr val="0C174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35" name="Rectangle"/>
          <p:cNvSpPr/>
          <p:nvPr/>
        </p:nvSpPr>
        <p:spPr>
          <a:xfrm>
            <a:off x="-87472" y="-58251"/>
            <a:ext cx="24711446" cy="13067069"/>
          </a:xfrm>
          <a:prstGeom prst="rect">
            <a:avLst/>
          </a:prstGeom>
          <a:solidFill>
            <a:srgbClr val="394D8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36" name="It makes the web pretty."/>
          <p:cNvSpPr txBox="1"/>
          <p:nvPr>
            <p:ph type="title"/>
          </p:nvPr>
        </p:nvSpPr>
        <p:spPr>
          <a:xfrm>
            <a:off x="1689100" y="5332283"/>
            <a:ext cx="21005800" cy="2286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3D4A1"/>
                </a:solidFill>
              </a:defRPr>
            </a:lvl1pPr>
          </a:lstStyle>
          <a:p>
            <a:pPr/>
            <a:r>
              <a:t>It makes the web pretty.</a:t>
            </a:r>
          </a:p>
        </p:txBody>
      </p:sp>
      <p:sp>
        <p:nvSpPr>
          <p:cNvPr id="137" name="Rectangle"/>
          <p:cNvSpPr/>
          <p:nvPr/>
        </p:nvSpPr>
        <p:spPr>
          <a:xfrm>
            <a:off x="-28938" y="13013388"/>
            <a:ext cx="1729909" cy="750308"/>
          </a:xfrm>
          <a:prstGeom prst="rect">
            <a:avLst/>
          </a:prstGeom>
          <a:solidFill>
            <a:srgbClr val="24D5A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Without CS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3D4A1"/>
                </a:solidFill>
              </a:defRPr>
            </a:lvl1pPr>
          </a:lstStyle>
          <a:p>
            <a:pPr/>
            <a:r>
              <a:t>Without CSS</a:t>
            </a:r>
          </a:p>
        </p:txBody>
      </p:sp>
      <p:pic>
        <p:nvPicPr>
          <p:cNvPr id="142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0" t="0" r="46759" b="40182"/>
          <a:stretch>
            <a:fillRect/>
          </a:stretch>
        </p:blipFill>
        <p:spPr>
          <a:xfrm>
            <a:off x="2273489" y="2802403"/>
            <a:ext cx="8703463" cy="9520867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  <p:pic>
        <p:nvPicPr>
          <p:cNvPr id="143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0" t="59677" r="0" b="0"/>
          <a:stretch>
            <a:fillRect/>
          </a:stretch>
        </p:blipFill>
        <p:spPr>
          <a:xfrm>
            <a:off x="9545245" y="6276814"/>
            <a:ext cx="14087260" cy="5530652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With CS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3D4A1"/>
                </a:solidFill>
              </a:defRPr>
            </a:lvl1pPr>
          </a:lstStyle>
          <a:p>
            <a:pPr/>
            <a:r>
              <a:t>With CSS</a:t>
            </a:r>
          </a:p>
        </p:txBody>
      </p:sp>
      <p:pic>
        <p:nvPicPr>
          <p:cNvPr id="14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81689" y="2847274"/>
            <a:ext cx="20220622" cy="9799452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Without CS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3D4A1"/>
                </a:solidFill>
              </a:defRPr>
            </a:lvl1pPr>
          </a:lstStyle>
          <a:p>
            <a:pPr/>
            <a:r>
              <a:t>Without CSS</a:t>
            </a:r>
          </a:p>
        </p:txBody>
      </p:sp>
      <p:pic>
        <p:nvPicPr>
          <p:cNvPr id="15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82411" y="2516701"/>
            <a:ext cx="12419178" cy="10460598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